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9.jpeg" ContentType="image/jpeg"/>
  <Override PartName="/ppt/media/image12.jpeg" ContentType="image/jpeg"/>
  <Override PartName="/ppt/media/image13.png" ContentType="image/png"/>
  <Override PartName="/ppt/media/image11.png" ContentType="image/png"/>
  <Override PartName="/ppt/media/image19.jpeg" ContentType="image/jpeg"/>
  <Override PartName="/ppt/media/image7.jpeg" ContentType="image/jpeg"/>
  <Override PartName="/ppt/media/image18.png" ContentType="image/png"/>
  <Override PartName="/ppt/media/image8.png" ContentType="image/png"/>
  <Override PartName="/ppt/media/image6.jpeg" ContentType="image/jpeg"/>
  <Override PartName="/ppt/media/image10.png" ContentType="image/png"/>
  <Override PartName="/ppt/media/image5.jpeg" ContentType="image/jpeg"/>
  <Override PartName="/ppt/media/image23.png" ContentType="image/png"/>
  <Override PartName="/ppt/media/image21.png" ContentType="image/png"/>
  <Override PartName="/ppt/media/media20.avi" ContentType="video/x-msvideo"/>
  <Override PartName="/ppt/media/image17.png" ContentType="image/png"/>
  <Override PartName="/ppt/media/image4.jpeg" ContentType="image/jpeg"/>
  <Override PartName="/ppt/media/image16.png" ContentType="image/png"/>
  <Override PartName="/ppt/media/image14.png" ContentType="image/png"/>
  <Override PartName="/ppt/media/image22.jpeg" ContentType="image/jpeg"/>
  <Override PartName="/ppt/media/image1.jpeg" ContentType="image/jpeg"/>
  <Override PartName="/ppt/media/image2.jpeg" ContentType="image/jpeg"/>
  <Override PartName="/ppt/media/image24.jpeg" ContentType="image/jpeg"/>
  <Override PartName="/ppt/media/image15.png" ContentType="image/png"/>
  <Override PartName="/ppt/media/image3.jpeg" ContentType="image/jpeg"/>
  <Override PartName="/ppt/slides/slide1.xml" ContentType="application/vnd.openxmlformats-officedocument.presentationml.slide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</p:sldIdLst>
  <p:sldSz cx="12192000" cy="6858000"/>
  <p:notesSz cx="7010400" cy="9296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7373880" y="6318360"/>
            <a:ext cx="4456800" cy="15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>
            <a:spAutoFit/>
          </a:bodyPr>
          <a:p>
            <a:pPr algn="r">
              <a:lnSpc>
                <a:spcPct val="100000"/>
              </a:lnSpc>
            </a:pPr>
            <a:r>
              <a:rPr b="0" lang="en-US" sz="900" spc="-1" strike="noStrike" cap="all">
                <a:solidFill>
                  <a:srgbClr val="808080"/>
                </a:solidFill>
                <a:latin typeface="Calibri"/>
                <a:ea typeface="ＭＳ Ｐゴシック"/>
              </a:rPr>
              <a:t>Improving Health through Research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39" name="Line 2"/>
          <p:cNvSpPr/>
          <p:nvPr/>
        </p:nvSpPr>
        <p:spPr>
          <a:xfrm>
            <a:off x="0" y="6126120"/>
            <a:ext cx="12191760" cy="0"/>
          </a:xfrm>
          <a:prstGeom prst="line">
            <a:avLst/>
          </a:prstGeom>
          <a:ln w="9360">
            <a:solidFill>
              <a:schemeClr val="accent6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CustomShape 3"/>
          <p:cNvSpPr/>
          <p:nvPr/>
        </p:nvSpPr>
        <p:spPr>
          <a:xfrm>
            <a:off x="10366920" y="6485040"/>
            <a:ext cx="1463760" cy="17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>
            <a:spAutoFit/>
          </a:bodyPr>
          <a:p>
            <a:pPr algn="r">
              <a:lnSpc>
                <a:spcPct val="100000"/>
              </a:lnSpc>
            </a:pPr>
            <a:r>
              <a:rPr b="0" lang="en-US" sz="1000" spc="-1" strike="noStrike" u="sng">
                <a:solidFill>
                  <a:srgbClr val="333399"/>
                </a:solidFill>
                <a:uFillTx/>
                <a:latin typeface="Calibri"/>
                <a:ea typeface="ＭＳ Ｐゴシック"/>
              </a:rPr>
              <a:t>indianactsi.org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41" name="Picture 6" descr="ctsi_ppt.png"/>
          <p:cNvPicPr/>
          <p:nvPr/>
        </p:nvPicPr>
        <p:blipFill>
          <a:blip r:embed="rId2"/>
          <a:stretch/>
        </p:blipFill>
        <p:spPr>
          <a:xfrm>
            <a:off x="321840" y="6234840"/>
            <a:ext cx="1580040" cy="549720"/>
          </a:xfrm>
          <a:prstGeom prst="rect">
            <a:avLst/>
          </a:prstGeom>
          <a:ln>
            <a:noFill/>
          </a:ln>
        </p:spPr>
      </p:pic>
      <p:sp>
        <p:nvSpPr>
          <p:cNvPr id="4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8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jpeg"/><Relationship Id="rId8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video" Target="../media/media20.avi"/><Relationship Id="rId2" Type="http://schemas.microsoft.com/office/2007/relationships/media" Target="../media/media20.avi"/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1775160" y="2111760"/>
            <a:ext cx="8945280" cy="110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 algn="ctr">
              <a:lnSpc>
                <a:spcPct val="90000"/>
              </a:lnSpc>
            </a:pPr>
            <a:r>
              <a:rPr b="1" i="1" lang="en-US" sz="2800" spc="-1" strike="noStrike">
                <a:solidFill>
                  <a:srgbClr val="a90533"/>
                </a:solidFill>
                <a:latin typeface="Calibri"/>
                <a:ea typeface="DejaVu Sans"/>
              </a:rPr>
              <a:t>A Proteomics Based Approach for Material Selection in a Model of the Pre-Metastatic Niche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81" name="CustomShape 2"/>
          <p:cNvSpPr/>
          <p:nvPr/>
        </p:nvSpPr>
        <p:spPr>
          <a:xfrm>
            <a:off x="573840" y="679320"/>
            <a:ext cx="11043000" cy="84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c2340"/>
                </a:solidFill>
                <a:latin typeface="Calibri"/>
                <a:ea typeface="DejaVu Sans"/>
              </a:rPr>
              <a:t>Indiana Clinical and Translational Sciences Institute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82" name="Line 3"/>
          <p:cNvSpPr/>
          <p:nvPr/>
        </p:nvSpPr>
        <p:spPr>
          <a:xfrm flipV="1">
            <a:off x="0" y="4577760"/>
            <a:ext cx="12191760" cy="35640"/>
          </a:xfrm>
          <a:prstGeom prst="line">
            <a:avLst/>
          </a:prstGeom>
          <a:ln w="63360">
            <a:solidFill>
              <a:srgbClr val="0c2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CustomShape 4"/>
          <p:cNvSpPr/>
          <p:nvPr/>
        </p:nvSpPr>
        <p:spPr>
          <a:xfrm>
            <a:off x="1622880" y="3675240"/>
            <a:ext cx="8945280" cy="58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CustomShape 5"/>
          <p:cNvSpPr/>
          <p:nvPr/>
        </p:nvSpPr>
        <p:spPr>
          <a:xfrm>
            <a:off x="726120" y="1477800"/>
            <a:ext cx="11043000" cy="84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c2340"/>
                </a:solidFill>
                <a:latin typeface="Calibri"/>
                <a:ea typeface="DejaVu Sans"/>
              </a:rPr>
              <a:t>2023 Annual Meeting 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85" name="CustomShape 6"/>
          <p:cNvSpPr/>
          <p:nvPr/>
        </p:nvSpPr>
        <p:spPr>
          <a:xfrm>
            <a:off x="3034440" y="3488760"/>
            <a:ext cx="6121800" cy="77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b="1" lang="en-US" sz="1800" spc="-1" strike="noStrike" u="sng">
                <a:solidFill>
                  <a:srgbClr val="c00000"/>
                </a:solidFill>
                <a:uFillTx/>
                <a:latin typeface="Calibri"/>
                <a:ea typeface="Calibri"/>
              </a:rPr>
              <a:t>Madison Howard</a:t>
            </a:r>
            <a:r>
              <a:rPr b="0" lang="en-US" sz="1800" spc="-1" strike="noStrike">
                <a:solidFill>
                  <a:srgbClr val="c00000"/>
                </a:solidFill>
                <a:latin typeface="Calibri"/>
                <a:ea typeface="Calibri"/>
              </a:rPr>
              <a:t>, Evelyn Nonamaker, Luis Solorio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b="0" lang="en-US" sz="1800" spc="-1" strike="noStrike">
                <a:solidFill>
                  <a:srgbClr val="c00000"/>
                </a:solidFill>
                <a:latin typeface="Calibri"/>
                <a:ea typeface="Calibri"/>
              </a:rPr>
              <a:t>PhD Student, Biomedical Engineering, Purdue University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86" name="Picture 10" descr=""/>
          <p:cNvPicPr/>
          <p:nvPr/>
        </p:nvPicPr>
        <p:blipFill>
          <a:blip r:embed="rId1"/>
          <a:stretch/>
        </p:blipFill>
        <p:spPr>
          <a:xfrm>
            <a:off x="3580200" y="4928400"/>
            <a:ext cx="5030280" cy="1749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207720" y="125640"/>
            <a:ext cx="11775240" cy="635040"/>
          </a:xfrm>
          <a:prstGeom prst="rect">
            <a:avLst/>
          </a:prstGeom>
          <a:solidFill>
            <a:srgbClr val="a90533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  <a:ea typeface="MS PGothic"/>
              </a:rPr>
              <a:t>Fibril Formation Differs Between Commercial Fibronectin Products </a:t>
            </a:r>
            <a:endParaRPr b="0" lang="en-US" sz="3200" spc="-1" strike="noStrike">
              <a:latin typeface="Arial"/>
            </a:endParaRPr>
          </a:p>
        </p:txBody>
      </p:sp>
      <p:grpSp>
        <p:nvGrpSpPr>
          <p:cNvPr id="88" name="Group 2"/>
          <p:cNvGrpSpPr/>
          <p:nvPr/>
        </p:nvGrpSpPr>
        <p:grpSpPr>
          <a:xfrm>
            <a:off x="739080" y="813240"/>
            <a:ext cx="10693800" cy="2672640"/>
            <a:chOff x="739080" y="813240"/>
            <a:chExt cx="10693800" cy="2672640"/>
          </a:xfrm>
        </p:grpSpPr>
        <p:sp>
          <p:nvSpPr>
            <p:cNvPr id="89" name="CustomShape 3"/>
            <p:cNvSpPr/>
            <p:nvPr/>
          </p:nvSpPr>
          <p:spPr>
            <a:xfrm>
              <a:off x="5486760" y="2975040"/>
              <a:ext cx="1258560" cy="3949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 u="sng">
                  <a:solidFill>
                    <a:srgbClr val="000000"/>
                  </a:solidFill>
                  <a:uFillTx/>
                  <a:latin typeface="Franklin Gothic Book"/>
                  <a:ea typeface="DejaVu Sans"/>
                </a:rPr>
                <a:t>EMD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90" name="CustomShape 4"/>
            <p:cNvSpPr/>
            <p:nvPr/>
          </p:nvSpPr>
          <p:spPr>
            <a:xfrm>
              <a:off x="7273800" y="2975040"/>
              <a:ext cx="2071080" cy="3949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 u="sng">
                  <a:solidFill>
                    <a:srgbClr val="000000"/>
                  </a:solidFill>
                  <a:uFillTx/>
                  <a:latin typeface="Franklin Gothic Book"/>
                  <a:ea typeface="DejaVu Sans"/>
                </a:rPr>
                <a:t>Gibco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91" name="CustomShape 5"/>
            <p:cNvSpPr/>
            <p:nvPr/>
          </p:nvSpPr>
          <p:spPr>
            <a:xfrm>
              <a:off x="9361800" y="2975040"/>
              <a:ext cx="2071080" cy="3949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 u="sng">
                  <a:solidFill>
                    <a:srgbClr val="000000"/>
                  </a:solidFill>
                  <a:uFillTx/>
                  <a:latin typeface="Franklin Gothic Book"/>
                  <a:ea typeface="Calibri"/>
                </a:rPr>
                <a:t>Sigma</a:t>
              </a:r>
              <a:endParaRPr b="0" lang="en-US" sz="2000" spc="-1" strike="noStrike">
                <a:latin typeface="Arial"/>
              </a:endParaRPr>
            </a:p>
          </p:txBody>
        </p:sp>
        <p:grpSp>
          <p:nvGrpSpPr>
            <p:cNvPr id="92" name="Group 6"/>
            <p:cNvGrpSpPr/>
            <p:nvPr/>
          </p:nvGrpSpPr>
          <p:grpSpPr>
            <a:xfrm>
              <a:off x="7273800" y="814320"/>
              <a:ext cx="1963440" cy="2059200"/>
              <a:chOff x="7273800" y="814320"/>
              <a:chExt cx="1963440" cy="2059200"/>
            </a:xfrm>
          </p:grpSpPr>
          <p:pic>
            <p:nvPicPr>
              <p:cNvPr id="93" name="Picture 40" descr=""/>
              <p:cNvPicPr/>
              <p:nvPr/>
            </p:nvPicPr>
            <p:blipFill>
              <a:blip r:embed="rId1"/>
              <a:stretch/>
            </p:blipFill>
            <p:spPr>
              <a:xfrm>
                <a:off x="7273800" y="814320"/>
                <a:ext cx="1963440" cy="20592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4" name="CustomShape 7"/>
              <p:cNvSpPr/>
              <p:nvPr/>
            </p:nvSpPr>
            <p:spPr>
              <a:xfrm>
                <a:off x="9020520" y="2762640"/>
                <a:ext cx="156600" cy="475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grpSp>
          <p:nvGrpSpPr>
            <p:cNvPr id="95" name="Group 8"/>
            <p:cNvGrpSpPr/>
            <p:nvPr/>
          </p:nvGrpSpPr>
          <p:grpSpPr>
            <a:xfrm>
              <a:off x="9415440" y="813240"/>
              <a:ext cx="1963440" cy="2060280"/>
              <a:chOff x="9415440" y="813240"/>
              <a:chExt cx="1963440" cy="2060280"/>
            </a:xfrm>
          </p:grpSpPr>
          <p:pic>
            <p:nvPicPr>
              <p:cNvPr id="96" name="Picture 27" descr="A picture containing laser&#10;&#10;Description automatically generated"/>
              <p:cNvPicPr/>
              <p:nvPr/>
            </p:nvPicPr>
            <p:blipFill>
              <a:blip r:embed="rId2"/>
              <a:stretch/>
            </p:blipFill>
            <p:spPr>
              <a:xfrm>
                <a:off x="9415440" y="813240"/>
                <a:ext cx="1963440" cy="20602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7" name="CustomShape 9"/>
              <p:cNvSpPr/>
              <p:nvPr/>
            </p:nvSpPr>
            <p:spPr>
              <a:xfrm>
                <a:off x="11167920" y="2743200"/>
                <a:ext cx="156600" cy="475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98" name="CustomShape 10"/>
            <p:cNvSpPr/>
            <p:nvPr/>
          </p:nvSpPr>
          <p:spPr>
            <a:xfrm>
              <a:off x="3321000" y="2975040"/>
              <a:ext cx="1258560" cy="3949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 u="sng">
                  <a:solidFill>
                    <a:srgbClr val="000000"/>
                  </a:solidFill>
                  <a:uFillTx/>
                  <a:latin typeface="Franklin Gothic Book"/>
                  <a:ea typeface="DejaVu Sans"/>
                </a:rPr>
                <a:t>Corning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99" name="CustomShape 11"/>
            <p:cNvSpPr/>
            <p:nvPr/>
          </p:nvSpPr>
          <p:spPr>
            <a:xfrm>
              <a:off x="739080" y="2786040"/>
              <a:ext cx="2193120" cy="699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 u="sng">
                  <a:solidFill>
                    <a:srgbClr val="000000"/>
                  </a:solidFill>
                  <a:uFillTx/>
                  <a:latin typeface="Franklin Gothic Book"/>
                  <a:ea typeface="DejaVu Sans"/>
                </a:rPr>
                <a:t>Advanced Biomatrix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100" name="Picture 27" descr=""/>
            <p:cNvPicPr/>
            <p:nvPr/>
          </p:nvPicPr>
          <p:blipFill>
            <a:blip r:embed="rId3"/>
            <a:stretch/>
          </p:blipFill>
          <p:spPr>
            <a:xfrm>
              <a:off x="855000" y="814320"/>
              <a:ext cx="1963440" cy="205992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01" name="Group 12"/>
            <p:cNvGrpSpPr/>
            <p:nvPr/>
          </p:nvGrpSpPr>
          <p:grpSpPr>
            <a:xfrm>
              <a:off x="2994480" y="818640"/>
              <a:ext cx="1963440" cy="2059200"/>
              <a:chOff x="2994480" y="818640"/>
              <a:chExt cx="1963440" cy="2059200"/>
            </a:xfrm>
          </p:grpSpPr>
          <p:pic>
            <p:nvPicPr>
              <p:cNvPr id="102" name="Picture 30" descr="A picture containing laser&#10;&#10;Description automatically generated"/>
              <p:cNvPicPr/>
              <p:nvPr/>
            </p:nvPicPr>
            <p:blipFill>
              <a:blip r:embed="rId4"/>
              <a:stretch/>
            </p:blipFill>
            <p:spPr>
              <a:xfrm>
                <a:off x="2994480" y="818640"/>
                <a:ext cx="1963440" cy="20592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3" name="CustomShape 13"/>
              <p:cNvSpPr/>
              <p:nvPr/>
            </p:nvSpPr>
            <p:spPr>
              <a:xfrm>
                <a:off x="4749840" y="2761920"/>
                <a:ext cx="156600" cy="475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grpSp>
          <p:nvGrpSpPr>
            <p:cNvPr id="104" name="Group 14"/>
            <p:cNvGrpSpPr/>
            <p:nvPr/>
          </p:nvGrpSpPr>
          <p:grpSpPr>
            <a:xfrm>
              <a:off x="5134320" y="837720"/>
              <a:ext cx="1963440" cy="2059200"/>
              <a:chOff x="5134320" y="837720"/>
              <a:chExt cx="1963440" cy="2059200"/>
            </a:xfrm>
          </p:grpSpPr>
          <p:pic>
            <p:nvPicPr>
              <p:cNvPr id="105" name="Picture 33" descr=""/>
              <p:cNvPicPr/>
              <p:nvPr/>
            </p:nvPicPr>
            <p:blipFill>
              <a:blip r:embed="rId5"/>
              <a:stretch/>
            </p:blipFill>
            <p:spPr>
              <a:xfrm>
                <a:off x="5134320" y="837720"/>
                <a:ext cx="1963440" cy="20592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6" name="CustomShape 15"/>
              <p:cNvSpPr/>
              <p:nvPr/>
            </p:nvSpPr>
            <p:spPr>
              <a:xfrm>
                <a:off x="6888240" y="2786040"/>
                <a:ext cx="156600" cy="475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</p:grpSp>
      <p:pic>
        <p:nvPicPr>
          <p:cNvPr id="107" name="Picture 24" descr=""/>
          <p:cNvPicPr/>
          <p:nvPr/>
        </p:nvPicPr>
        <p:blipFill>
          <a:blip r:embed="rId6"/>
          <a:stretch/>
        </p:blipFill>
        <p:spPr>
          <a:xfrm>
            <a:off x="2111760" y="3429000"/>
            <a:ext cx="2868480" cy="3224520"/>
          </a:xfrm>
          <a:prstGeom prst="rect">
            <a:avLst/>
          </a:prstGeom>
          <a:ln>
            <a:noFill/>
          </a:ln>
        </p:spPr>
      </p:pic>
      <p:sp>
        <p:nvSpPr>
          <p:cNvPr id="108" name="CustomShape 16"/>
          <p:cNvSpPr/>
          <p:nvPr/>
        </p:nvSpPr>
        <p:spPr>
          <a:xfrm>
            <a:off x="5758920" y="3493800"/>
            <a:ext cx="5408280" cy="280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Aft>
                <a:spcPts val="1800"/>
              </a:spcAft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b="1" lang="en-US" sz="2600" spc="-1" strike="noStrike">
                <a:solidFill>
                  <a:srgbClr val="000000"/>
                </a:solidFill>
                <a:latin typeface="Franklin Gothic Book"/>
                <a:ea typeface="DejaVu Sans"/>
              </a:rPr>
              <a:t>Corning and Sigma had the highest fibronectin coverage compared to the other brands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1800"/>
              </a:spcAft>
            </a:pPr>
            <a:endParaRPr b="0" lang="en-US" sz="2600" spc="-1" strike="noStrike">
              <a:latin typeface="Arial"/>
            </a:endParaRPr>
          </a:p>
        </p:txBody>
      </p:sp>
      <p:pic>
        <p:nvPicPr>
          <p:cNvPr id="109" name="Picture 4" descr=""/>
          <p:cNvPicPr/>
          <p:nvPr/>
        </p:nvPicPr>
        <p:blipFill>
          <a:blip r:embed="rId7"/>
          <a:stretch/>
        </p:blipFill>
        <p:spPr>
          <a:xfrm>
            <a:off x="61920" y="6149160"/>
            <a:ext cx="2036880" cy="707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609480" y="285120"/>
            <a:ext cx="10972080" cy="614880"/>
          </a:xfrm>
          <a:prstGeom prst="rect">
            <a:avLst/>
          </a:prstGeom>
          <a:solidFill>
            <a:srgbClr val="a90533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  <a:ea typeface="MS PGothic"/>
              </a:rPr>
              <a:t>Methodology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11" name="Picture 3" descr="A diagram of a scaffold&#10;&#10;Description automatically generated with medium confidence"/>
          <p:cNvPicPr/>
          <p:nvPr/>
        </p:nvPicPr>
        <p:blipFill>
          <a:blip r:embed="rId1"/>
          <a:stretch/>
        </p:blipFill>
        <p:spPr>
          <a:xfrm>
            <a:off x="2770560" y="901080"/>
            <a:ext cx="6012000" cy="2952360"/>
          </a:xfrm>
          <a:prstGeom prst="rect">
            <a:avLst/>
          </a:prstGeom>
          <a:ln>
            <a:noFill/>
          </a:ln>
        </p:spPr>
      </p:pic>
      <p:pic>
        <p:nvPicPr>
          <p:cNvPr id="112" name="Picture 4" descr="A picture containing screenshot, mobile phone, design&#10;&#10;Description automatically generated"/>
          <p:cNvPicPr/>
          <p:nvPr/>
        </p:nvPicPr>
        <p:blipFill>
          <a:blip r:embed="rId2"/>
          <a:stretch/>
        </p:blipFill>
        <p:spPr>
          <a:xfrm>
            <a:off x="1779480" y="3618720"/>
            <a:ext cx="8632080" cy="2717640"/>
          </a:xfrm>
          <a:prstGeom prst="rect">
            <a:avLst/>
          </a:prstGeom>
          <a:ln>
            <a:noFill/>
          </a:ln>
        </p:spPr>
      </p:pic>
      <p:sp>
        <p:nvSpPr>
          <p:cNvPr id="113" name="CustomShape 2"/>
          <p:cNvSpPr/>
          <p:nvPr/>
        </p:nvSpPr>
        <p:spPr>
          <a:xfrm>
            <a:off x="609480" y="1128960"/>
            <a:ext cx="10972080" cy="477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MS PGothic"/>
              </a:rPr>
              <a:t>Fibronectin Scaffold Coating Process: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MS PGothic"/>
              </a:rPr>
              <a:t>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114" name="CustomShape 3"/>
          <p:cNvSpPr/>
          <p:nvPr/>
        </p:nvSpPr>
        <p:spPr>
          <a:xfrm>
            <a:off x="609480" y="3794760"/>
            <a:ext cx="61016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Proteomic Digestion Process: 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15" name="Picture 5" descr=""/>
          <p:cNvPicPr/>
          <p:nvPr/>
        </p:nvPicPr>
        <p:blipFill>
          <a:blip r:embed="rId3"/>
          <a:stretch/>
        </p:blipFill>
        <p:spPr>
          <a:xfrm>
            <a:off x="61920" y="6149160"/>
            <a:ext cx="2036880" cy="707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609480" y="111960"/>
            <a:ext cx="10972080" cy="961920"/>
          </a:xfrm>
          <a:prstGeom prst="rect">
            <a:avLst/>
          </a:prstGeom>
          <a:solidFill>
            <a:srgbClr val="a90533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  <a:ea typeface="MS PGothic"/>
              </a:rPr>
              <a:t>Protein and Peptide Composition Differs Between Commercial Brands of Fibronectin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17" name="Picture 36" descr=""/>
          <p:cNvPicPr/>
          <p:nvPr/>
        </p:nvPicPr>
        <p:blipFill>
          <a:blip r:embed="rId1"/>
          <a:stretch/>
        </p:blipFill>
        <p:spPr>
          <a:xfrm>
            <a:off x="5093280" y="1638720"/>
            <a:ext cx="2219400" cy="1629000"/>
          </a:xfrm>
          <a:prstGeom prst="rect">
            <a:avLst/>
          </a:prstGeom>
          <a:ln>
            <a:noFill/>
          </a:ln>
        </p:spPr>
      </p:pic>
      <p:pic>
        <p:nvPicPr>
          <p:cNvPr id="118" name="Picture 37" descr=""/>
          <p:cNvPicPr/>
          <p:nvPr/>
        </p:nvPicPr>
        <p:blipFill>
          <a:blip r:embed="rId2"/>
          <a:stretch/>
        </p:blipFill>
        <p:spPr>
          <a:xfrm>
            <a:off x="2680560" y="907200"/>
            <a:ext cx="2211480" cy="3870720"/>
          </a:xfrm>
          <a:prstGeom prst="rect">
            <a:avLst/>
          </a:prstGeom>
          <a:ln>
            <a:noFill/>
          </a:ln>
        </p:spPr>
      </p:pic>
      <p:pic>
        <p:nvPicPr>
          <p:cNvPr id="119" name="Picture 46" descr=""/>
          <p:cNvPicPr/>
          <p:nvPr/>
        </p:nvPicPr>
        <p:blipFill>
          <a:blip r:embed="rId3"/>
          <a:stretch/>
        </p:blipFill>
        <p:spPr>
          <a:xfrm>
            <a:off x="5011200" y="3589200"/>
            <a:ext cx="2806920" cy="2449800"/>
          </a:xfrm>
          <a:prstGeom prst="rect">
            <a:avLst/>
          </a:prstGeom>
          <a:ln>
            <a:noFill/>
          </a:ln>
        </p:spPr>
      </p:pic>
      <p:sp>
        <p:nvSpPr>
          <p:cNvPr id="120" name="CustomShape 2"/>
          <p:cNvSpPr/>
          <p:nvPr/>
        </p:nvSpPr>
        <p:spPr>
          <a:xfrm>
            <a:off x="4989600" y="1225080"/>
            <a:ext cx="2211480" cy="60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 u="sng">
                <a:solidFill>
                  <a:srgbClr val="000000"/>
                </a:solidFill>
                <a:uFillTx/>
                <a:latin typeface="Franklin Gothic Book"/>
                <a:ea typeface="DejaVu Sans"/>
              </a:rPr>
              <a:t>Advanced</a:t>
            </a:r>
            <a:r>
              <a:rPr b="0" lang="en-US" sz="1800" spc="-1" strike="noStrike" u="sng">
                <a:solidFill>
                  <a:srgbClr val="000000"/>
                </a:solidFill>
                <a:uFillTx/>
                <a:latin typeface="Franklin Gothic Book"/>
                <a:ea typeface="DejaVu Sans"/>
              </a:rPr>
              <a:t> </a:t>
            </a:r>
            <a:r>
              <a:rPr b="0" lang="en-US" sz="1600" spc="-1" strike="noStrike" u="sng">
                <a:solidFill>
                  <a:srgbClr val="000000"/>
                </a:solidFill>
                <a:uFillTx/>
                <a:latin typeface="Franklin Gothic Book"/>
                <a:ea typeface="DejaVu Sans"/>
              </a:rPr>
              <a:t>Biomatrix GO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21" name="CustomShape 3"/>
          <p:cNvSpPr/>
          <p:nvPr/>
        </p:nvSpPr>
        <p:spPr>
          <a:xfrm>
            <a:off x="5786640" y="3268800"/>
            <a:ext cx="83268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400" spc="-1" strike="noStrike" u="sng">
                <a:solidFill>
                  <a:srgbClr val="000000"/>
                </a:solidFill>
                <a:uFillTx/>
                <a:latin typeface="Franklin Gothic Book"/>
                <a:ea typeface="DejaVu Sans"/>
              </a:rPr>
              <a:t>EMD GO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22" name="Picture 42" descr=""/>
          <p:cNvPicPr/>
          <p:nvPr/>
        </p:nvPicPr>
        <p:blipFill>
          <a:blip r:embed="rId4"/>
          <a:stretch/>
        </p:blipFill>
        <p:spPr>
          <a:xfrm>
            <a:off x="248040" y="1638360"/>
            <a:ext cx="2431800" cy="2896200"/>
          </a:xfrm>
          <a:prstGeom prst="rect">
            <a:avLst/>
          </a:prstGeom>
          <a:ln>
            <a:noFill/>
          </a:ln>
        </p:spPr>
      </p:pic>
      <p:pic>
        <p:nvPicPr>
          <p:cNvPr id="123" name="Picture 8" descr=""/>
          <p:cNvPicPr/>
          <p:nvPr/>
        </p:nvPicPr>
        <p:blipFill>
          <a:blip r:embed="rId5"/>
          <a:stretch/>
        </p:blipFill>
        <p:spPr>
          <a:xfrm>
            <a:off x="7668360" y="3570120"/>
            <a:ext cx="3225960" cy="2520720"/>
          </a:xfrm>
          <a:prstGeom prst="rect">
            <a:avLst/>
          </a:prstGeom>
          <a:ln>
            <a:noFill/>
          </a:ln>
        </p:spPr>
      </p:pic>
      <p:pic>
        <p:nvPicPr>
          <p:cNvPr id="124" name="Picture 9" descr=""/>
          <p:cNvPicPr/>
          <p:nvPr/>
        </p:nvPicPr>
        <p:blipFill>
          <a:blip r:embed="rId6"/>
          <a:stretch/>
        </p:blipFill>
        <p:spPr>
          <a:xfrm>
            <a:off x="7550280" y="1149480"/>
            <a:ext cx="3461400" cy="2520720"/>
          </a:xfrm>
          <a:prstGeom prst="rect">
            <a:avLst/>
          </a:prstGeom>
          <a:ln>
            <a:noFill/>
          </a:ln>
        </p:spPr>
      </p:pic>
      <p:sp>
        <p:nvSpPr>
          <p:cNvPr id="125" name="CustomShape 4"/>
          <p:cNvSpPr/>
          <p:nvPr/>
        </p:nvSpPr>
        <p:spPr>
          <a:xfrm>
            <a:off x="248040" y="5027400"/>
            <a:ext cx="464436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Sigma and Corning have highest FN1 percentage and upregulated domains responsible for fibrillogenesis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6" name="Picture 10" descr=""/>
          <p:cNvPicPr/>
          <p:nvPr/>
        </p:nvPicPr>
        <p:blipFill>
          <a:blip r:embed="rId7"/>
          <a:stretch/>
        </p:blipFill>
        <p:spPr>
          <a:xfrm>
            <a:off x="61920" y="6149160"/>
            <a:ext cx="2036880" cy="707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609480" y="285120"/>
            <a:ext cx="10972080" cy="614880"/>
          </a:xfrm>
          <a:prstGeom prst="rect">
            <a:avLst/>
          </a:prstGeom>
          <a:solidFill>
            <a:srgbClr val="a90533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  <a:ea typeface="MS PGothic"/>
              </a:rPr>
              <a:t>Future Work and Implications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609480" y="1128960"/>
            <a:ext cx="5305320" cy="477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>
            <a:noAutofit/>
          </a:bodyPr>
          <a:p>
            <a:pPr marL="457200" indent="-456120">
              <a:lnSpc>
                <a:spcPct val="100000"/>
              </a:lnSpc>
              <a:spcBef>
                <a:spcPts val="479"/>
              </a:spcBef>
              <a:buClr>
                <a:srgbClr val="a90533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MS PGothic"/>
              </a:rPr>
              <a:t>These findings indicate material selection is critical when developing 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  <a:ea typeface="MS PGothic"/>
              </a:rPr>
              <a:t>in vitro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MS PGothic"/>
              </a:rPr>
              <a:t>models of the pre-metastatic niche (PMN)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MS PGothic"/>
              </a:rPr>
              <a:t>Future work: </a:t>
            </a:r>
            <a:endParaRPr b="0" lang="en-US" sz="24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479"/>
              </a:spcBef>
              <a:buClr>
                <a:srgbClr val="a90533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MS PGothic"/>
              </a:rPr>
              <a:t>Compare commercial FN to cancer cell-derived FN to </a:t>
            </a: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MS PGothic"/>
              </a:rPr>
              <a:t>determine the most physiologically relevant product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MS PGothic"/>
              </a:rPr>
              <a:t>for PMN </a:t>
            </a:r>
            <a:endParaRPr b="0" lang="en-US" sz="24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479"/>
              </a:spcBef>
              <a:buClr>
                <a:srgbClr val="a90533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MS PGothic"/>
              </a:rPr>
              <a:t>Apply these findings to our 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  <a:ea typeface="MS PGothic"/>
              </a:rPr>
              <a:t>in vitro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MS PGothic"/>
              </a:rPr>
              <a:t> models 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29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6615720" y="1004400"/>
            <a:ext cx="4647240" cy="4647240"/>
          </a:xfrm>
          <a:prstGeom prst="rect">
            <a:avLst/>
          </a:prstGeom>
          <a:ln>
            <a:noFill/>
          </a:ln>
        </p:spPr>
      </p:pic>
      <p:sp>
        <p:nvSpPr>
          <p:cNvPr id="130" name="CustomShape 3"/>
          <p:cNvSpPr/>
          <p:nvPr/>
        </p:nvSpPr>
        <p:spPr>
          <a:xfrm>
            <a:off x="6276240" y="5719320"/>
            <a:ext cx="61020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Newly developed 3D culture platform with FN network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31" name="Picture 3" descr=""/>
          <p:cNvPicPr/>
          <p:nvPr/>
        </p:nvPicPr>
        <p:blipFill>
          <a:blip r:embed="rId4"/>
          <a:stretch/>
        </p:blipFill>
        <p:spPr>
          <a:xfrm>
            <a:off x="61920" y="6149160"/>
            <a:ext cx="2036880" cy="707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4" dur="1580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5" restart="whenNotActive" nodeType="interactiveSeq" fill="hold">
                <p:stCondLst>
                  <p:cond delay="0" evt="onClick">
                    <p:tgtEl>
                      <p:spTgt spid="129"/>
                    </p:tgtEl>
                  </p:cond>
                </p:stCondLst>
                <p:childTnLst>
                  <p:par>
                    <p:cTn id="26" fill="hold">
                      <p:stCondLst>
                        <p:cond delay="0" evt="onClick">
                          <p:tgtEl>
                            <p:spTgt spid="129"/>
                          </p:tgtEl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609480" y="285120"/>
            <a:ext cx="10972080" cy="614880"/>
          </a:xfrm>
          <a:prstGeom prst="rect">
            <a:avLst/>
          </a:prstGeom>
          <a:solidFill>
            <a:srgbClr val="a90533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  <a:ea typeface="MS PGothic"/>
              </a:rPr>
              <a:t> </a:t>
            </a:r>
            <a:r>
              <a:rPr b="1" lang="en-US" sz="3200" spc="-1" strike="noStrike">
                <a:solidFill>
                  <a:srgbClr val="ffffff"/>
                </a:solidFill>
                <a:latin typeface="Calibri"/>
                <a:ea typeface="MS PGothic"/>
              </a:rPr>
              <a:t>Grant Acknowledgement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609480" y="1128960"/>
            <a:ext cx="10972080" cy="473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>
            <a:noAutofit/>
          </a:bodyPr>
          <a:p>
            <a:pPr marL="343080" indent="-342000">
              <a:lnSpc>
                <a:spcPct val="100000"/>
              </a:lnSpc>
              <a:buClr>
                <a:srgbClr val="a90533"/>
              </a:buClr>
              <a:buFont typeface="Symbol"/>
              <a:buChar char=""/>
            </a:pPr>
            <a:r>
              <a:rPr b="0" lang="en-US" sz="2400" spc="-1" strike="noStrike">
                <a:solidFill>
                  <a:srgbClr val="404040"/>
                </a:solidFill>
                <a:latin typeface="Calibri"/>
                <a:ea typeface="MS PGothic"/>
              </a:rPr>
              <a:t>This project was funded with support from the Ralph W. and Grace M. Showalter Research Trust and METAvivor. 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34" name="Picture 4" descr="A close-up of a logo&#10;&#10;Description automatically generated"/>
          <p:cNvPicPr/>
          <p:nvPr/>
        </p:nvPicPr>
        <p:blipFill>
          <a:blip r:embed="rId1"/>
          <a:stretch/>
        </p:blipFill>
        <p:spPr>
          <a:xfrm>
            <a:off x="3427920" y="2705760"/>
            <a:ext cx="4829760" cy="1581840"/>
          </a:xfrm>
          <a:prstGeom prst="rect">
            <a:avLst/>
          </a:prstGeom>
          <a:ln>
            <a:noFill/>
          </a:ln>
        </p:spPr>
      </p:pic>
      <p:pic>
        <p:nvPicPr>
          <p:cNvPr id="135" name="Picture 3" descr=""/>
          <p:cNvPicPr/>
          <p:nvPr/>
        </p:nvPicPr>
        <p:blipFill>
          <a:blip r:embed="rId2"/>
          <a:stretch/>
        </p:blipFill>
        <p:spPr>
          <a:xfrm>
            <a:off x="61920" y="6149160"/>
            <a:ext cx="2036880" cy="707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18438</TotalTime>
  <Application>LibreOffice/6.4.7.2$Linux_X86_64 LibreOffice_project/40$Build-2</Application>
  <Words>192</Words>
  <Paragraphs>37</Paragraphs>
  <Company>Indiana University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2017-12-05T19:51:19Z</dcterms:created>
  <dc:creator>Scahill, Samantha L</dc:creator>
  <dc:description/>
  <dc:language>en-US</dc:language>
  <cp:lastModifiedBy/>
  <cp:lastPrinted>2019-06-12T19:20:56Z</cp:lastPrinted>
  <dcterms:modified xsi:type="dcterms:W3CDTF">2023-08-24T14:25:52Z</dcterms:modified>
  <cp:revision>295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Indiana University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1</vt:i4>
  </property>
  <property fmtid="{D5CDD505-2E9C-101B-9397-08002B2CF9AE}" pid="8" name="MSIP_Label_4044bd30-2ed7-4c9d-9d12-46200872a97b_ActionId">
    <vt:lpwstr>bf97e9ad-e5b1-462c-b59e-ea237e9d54ec</vt:lpwstr>
  </property>
  <property fmtid="{D5CDD505-2E9C-101B-9397-08002B2CF9AE}" pid="9" name="MSIP_Label_4044bd30-2ed7-4c9d-9d12-46200872a97b_ContentBits">
    <vt:lpwstr>0</vt:lpwstr>
  </property>
  <property fmtid="{D5CDD505-2E9C-101B-9397-08002B2CF9AE}" pid="10" name="MSIP_Label_4044bd30-2ed7-4c9d-9d12-46200872a97b_Enabled">
    <vt:lpwstr>true</vt:lpwstr>
  </property>
  <property fmtid="{D5CDD505-2E9C-101B-9397-08002B2CF9AE}" pid="11" name="MSIP_Label_4044bd30-2ed7-4c9d-9d12-46200872a97b_Method">
    <vt:lpwstr>Standard</vt:lpwstr>
  </property>
  <property fmtid="{D5CDD505-2E9C-101B-9397-08002B2CF9AE}" pid="12" name="MSIP_Label_4044bd30-2ed7-4c9d-9d12-46200872a97b_Name">
    <vt:lpwstr>defa4170-0d19-0005-0004-bc88714345d2</vt:lpwstr>
  </property>
  <property fmtid="{D5CDD505-2E9C-101B-9397-08002B2CF9AE}" pid="13" name="MSIP_Label_4044bd30-2ed7-4c9d-9d12-46200872a97b_SetDate">
    <vt:lpwstr>2023-08-07T17:02:59Z</vt:lpwstr>
  </property>
  <property fmtid="{D5CDD505-2E9C-101B-9397-08002B2CF9AE}" pid="14" name="MSIP_Label_4044bd30-2ed7-4c9d-9d12-46200872a97b_SiteId">
    <vt:lpwstr>4130bd39-7c53-419c-b1e5-8758d6d63f21</vt:lpwstr>
  </property>
  <property fmtid="{D5CDD505-2E9C-101B-9397-08002B2CF9AE}" pid="15" name="Notes">
    <vt:i4>6</vt:i4>
  </property>
  <property fmtid="{D5CDD505-2E9C-101B-9397-08002B2CF9AE}" pid="16" name="PresentationFormat">
    <vt:lpwstr>Widescreen</vt:lpwstr>
  </property>
  <property fmtid="{D5CDD505-2E9C-101B-9397-08002B2CF9AE}" pid="17" name="ScaleCrop">
    <vt:bool>0</vt:bool>
  </property>
  <property fmtid="{D5CDD505-2E9C-101B-9397-08002B2CF9AE}" pid="18" name="ShareDoc">
    <vt:bool>0</vt:bool>
  </property>
  <property fmtid="{D5CDD505-2E9C-101B-9397-08002B2CF9AE}" pid="19" name="Slides">
    <vt:i4>6</vt:i4>
  </property>
</Properties>
</file>